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2" r:id="rId5"/>
    <p:sldId id="309" r:id="rId6"/>
    <p:sldId id="315" r:id="rId7"/>
    <p:sldId id="284" r:id="rId8"/>
    <p:sldId id="305" r:id="rId9"/>
    <p:sldId id="312" r:id="rId10"/>
    <p:sldId id="318" r:id="rId11"/>
    <p:sldId id="321" r:id="rId12"/>
    <p:sldId id="319" r:id="rId13"/>
    <p:sldId id="317" r:id="rId14"/>
    <p:sldId id="322" r:id="rId15"/>
    <p:sldId id="323" r:id="rId16"/>
    <p:sldId id="324" r:id="rId17"/>
    <p:sldId id="320" r:id="rId18"/>
    <p:sldId id="313" r:id="rId19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74" autoAdjust="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6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281B73-DCBC-402E-8435-F4D95C758403}" type="datetime1">
              <a:rPr lang="ru-RU" smtClean="0"/>
              <a:t>21.03.2022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 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BBEF65-E33C-47DE-9DA4-16B6BCB47DC0}" type="datetime1">
              <a:rPr lang="ru-RU" noProof="0" smtClean="0"/>
              <a:t>21.03.2022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458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0667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Создание и визуализация всей возможной информации и процессов ухода за растениями.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08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dirty="0"/>
              <a:t>Основной источник базы существующих видов </a:t>
            </a:r>
            <a:r>
              <a:rPr lang="en-US" dirty="0"/>
              <a:t>WFO</a:t>
            </a:r>
            <a:r>
              <a:rPr lang="ru-RU" dirty="0"/>
              <a:t>. На него будет добавляться остальная информация.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05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74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7419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73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866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1094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079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с изображени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Рисунок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Объект 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лбец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Текст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6" name="Подзаголовок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Заголовок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8" name="Полилиния: Фигура 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азделитель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7" name="Рисунок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метка текст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Подзаголовок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ru-RU" noProof="0"/>
              <a:t>Вставьте или перетащите свое фото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равнение слева, заполнитель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Образец текста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4" name="Текст 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ru-RU" noProof="0"/>
              <a:t>Образец текста</a:t>
            </a:r>
          </a:p>
        </p:txBody>
      </p:sp>
      <p:sp>
        <p:nvSpPr>
          <p:cNvPr id="16" name="Объект 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дпись большой 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Добавление нижнего колонтитула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ольшо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Рисунок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/>
              <a:t>Введите подпись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пасибо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Рисунок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ru-RU" noProof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ru-RU" noProof="0"/>
              <a:t>Спасибо!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Полное имя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Номер телефона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Электронная почта или контакт в социальной сети</a:t>
            </a:r>
          </a:p>
        </p:txBody>
      </p:sp>
      <p:sp>
        <p:nvSpPr>
          <p:cNvPr id="10" name="Текст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/>
              <a:t>Веб-сайт компании</a:t>
            </a:r>
          </a:p>
        </p:txBody>
      </p:sp>
      <p:sp>
        <p:nvSpPr>
          <p:cNvPr id="100" name="Полилиния: Фигура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 noProof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1" name="Надпись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4695827" y="6328048"/>
            <a:ext cx="2800348" cy="53160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1800" b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ЛУЧШЕЕ </a:t>
            </a:r>
            <a: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  <a:t>для вас</a:t>
            </a:r>
            <a:br>
              <a:rPr lang="ru-RU" sz="1800" b="0" i="1" spc="0" noProof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700" spc="20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КОМПАНИЯ, ЗАНИМАЮЩАЯСЯ ОРГАНИЧЕСКОЙ ПРОДУКЦИЕЙ</a:t>
            </a:r>
            <a:endParaRPr lang="ru-RU" sz="1800" spc="200" baseline="0" noProof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55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hg.com/gardening/plant-dictionary/" TargetMode="External"/><Relationship Id="rId13" Type="http://schemas.openxmlformats.org/officeDocument/2006/relationships/hyperlink" Target="https://iplants.ru/encikl.php" TargetMode="External"/><Relationship Id="rId3" Type="http://schemas.openxmlformats.org/officeDocument/2006/relationships/hyperlink" Target="http://www.worldfloraonline.org/" TargetMode="External"/><Relationship Id="rId7" Type="http://schemas.openxmlformats.org/officeDocument/2006/relationships/hyperlink" Target="https://www.greeninfo.ru/alphabet.html" TargetMode="External"/><Relationship Id="rId12" Type="http://schemas.openxmlformats.org/officeDocument/2006/relationships/hyperlink" Target="https://zakupato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guide-to-houseplants.com/house-plants-encyclopedia-a-z.html" TargetMode="External"/><Relationship Id="rId11" Type="http://schemas.openxmlformats.org/officeDocument/2006/relationships/hyperlink" Target="https://floralife.com.ua/encyclopedia-of-plants/" TargetMode="External"/><Relationship Id="rId5" Type="http://schemas.openxmlformats.org/officeDocument/2006/relationships/hyperlink" Target="https://www.houseplantsexpert.com/a-z-list-of-house-plants.html" TargetMode="External"/><Relationship Id="rId10" Type="http://schemas.openxmlformats.org/officeDocument/2006/relationships/hyperlink" Target="http://florapedia.ru/sorts/" TargetMode="External"/><Relationship Id="rId4" Type="http://schemas.openxmlformats.org/officeDocument/2006/relationships/hyperlink" Target="http://www.plantopedia.ru/" TargetMode="External"/><Relationship Id="rId9" Type="http://schemas.openxmlformats.org/officeDocument/2006/relationships/hyperlink" Target="https://plants.newgarden.com/12190005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Заголовок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rtl="0"/>
            <a:r>
              <a:rPr lang="ru-RU" b="0" i="1" dirty="0"/>
              <a:t>Помощник </a:t>
            </a:r>
            <a:r>
              <a:rPr lang="ru-RU" dirty="0"/>
              <a:t>в уходе за растениями</a:t>
            </a:r>
          </a:p>
        </p:txBody>
      </p:sp>
      <p:sp>
        <p:nvSpPr>
          <p:cNvPr id="7" name="Надпись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228604" y="597885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ru-RU" sz="2400" b="1" dirty="0">
                <a:solidFill>
                  <a:schemeClr val="accent1"/>
                </a:solidFill>
                <a:latin typeface="Garamond" panose="02020404030301010803" pitchFamily="18" charset="0"/>
              </a:rPr>
              <a:t>Онтологии</a:t>
            </a:r>
            <a:r>
              <a:rPr lang="ru-RU" sz="24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 </a:t>
            </a:r>
            <a:r>
              <a:rPr lang="ru-RU" sz="2400" b="1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и</a:t>
            </a:r>
            <a:br>
              <a:rPr lang="ru-RU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ru-RU" sz="9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ПРЕДСТАВЛЕНИЕ ЗНАНИЙ</a:t>
            </a:r>
            <a:endParaRPr lang="ru-RU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4" name="По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ru-RU" dirty="0"/>
              <a:t>Шиян Анна</a:t>
            </a:r>
          </a:p>
          <a:p>
            <a:pPr rtl="0"/>
            <a:r>
              <a:rPr lang="ru-RU"/>
              <a:t>Мансуров Юрий</a:t>
            </a:r>
            <a:endParaRPr lang="ru-RU" dirty="0"/>
          </a:p>
        </p:txBody>
      </p:sp>
      <p:cxnSp>
        <p:nvCxnSpPr>
          <p:cNvPr id="8" name="Прямая соединительная линия 7" descr="Разделитель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12837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Рисунок 9" descr="Зеленый папоротник" title="Зеленый папоротник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Базы знаний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10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D8B761-DFDF-4DE7-BEA5-F385B5D44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8232606" cy="360000"/>
          </a:xfrm>
        </p:spPr>
        <p:txBody>
          <a:bodyPr/>
          <a:lstStyle/>
          <a:p>
            <a:r>
              <a:rPr lang="ru-RU" dirty="0"/>
              <a:t>Получилось использовать данные с сайта </a:t>
            </a:r>
            <a:r>
              <a:rPr lang="en-US" dirty="0"/>
              <a:t>plantopedia.ru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25013E8-ED17-446D-8C52-970C6D070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1921682"/>
            <a:ext cx="7513515" cy="4198318"/>
          </a:xfrm>
        </p:spPr>
        <p:txBody>
          <a:bodyPr/>
          <a:lstStyle/>
          <a:p>
            <a:r>
              <a:rPr lang="ru-RU" dirty="0" err="1"/>
              <a:t>Парсинг</a:t>
            </a:r>
            <a:r>
              <a:rPr lang="ru-RU" dirty="0"/>
              <a:t> </a:t>
            </a:r>
            <a:r>
              <a:rPr lang="en-US" dirty="0"/>
              <a:t>html </a:t>
            </a:r>
            <a:r>
              <a:rPr lang="ru-RU" dirty="0"/>
              <a:t>страницы производился с помощью </a:t>
            </a:r>
            <a:r>
              <a:rPr lang="en-US" dirty="0" err="1"/>
              <a:t>scrapy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809FB4-C333-44F3-A159-3F8C75AFD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99" y="2541326"/>
            <a:ext cx="982980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4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B81C8-A404-41B8-BC64-7444C1EF6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1367161"/>
            <a:ext cx="10452023" cy="4752839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Данные из текста выделялись с помощью </a:t>
            </a:r>
            <a:r>
              <a:rPr lang="en-US" dirty="0" err="1"/>
              <a:t>Yargy</a:t>
            </a:r>
            <a:r>
              <a:rPr lang="en-US" dirty="0"/>
              <a:t> </a:t>
            </a:r>
            <a:r>
              <a:rPr lang="ru-RU" dirty="0"/>
              <a:t>парсера с использованием грамматик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5BA03-7B7F-4858-AA25-44B0A6F250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11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E877FF-EAF6-4417-9D6D-F84415F4E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Получение данных из текста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BE6138-748B-4E4E-8631-687DDED75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052" y="1726941"/>
            <a:ext cx="4531811" cy="513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28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6641A-AAAB-4024-ADA6-4BFF70D199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12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85D2A81-CF41-47F9-88F9-9BB6DF0EC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Пример </a:t>
            </a:r>
            <a:r>
              <a:rPr lang="en-US" dirty="0"/>
              <a:t>SPARQL </a:t>
            </a:r>
            <a:r>
              <a:rPr lang="ru-RU" dirty="0"/>
              <a:t>запроса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D13521-2B7B-4308-A8ED-603C947E0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2000" y="1282567"/>
            <a:ext cx="11274224" cy="360000"/>
          </a:xfrm>
        </p:spPr>
        <p:txBody>
          <a:bodyPr/>
          <a:lstStyle/>
          <a:p>
            <a:r>
              <a:rPr lang="ru-RU" dirty="0"/>
              <a:t>Данный запрос находит названия растений и цвет их цветков для растений растущих при определенной температуре и имеющих определенный размер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7FABD-5F94-4CDE-853B-99671F3CF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423" y="1994305"/>
            <a:ext cx="9902578" cy="4362045"/>
          </a:xfrm>
          <a:prstGeom prst="rect">
            <a:avLst/>
          </a:prstGeom>
        </p:spPr>
      </p:pic>
      <p:sp>
        <p:nvSpPr>
          <p:cNvPr id="9" name="Прямоугольник 9">
            <a:extLst>
              <a:ext uri="{FF2B5EF4-FFF2-40B4-BE49-F238E27FC236}">
                <a16:creationId xmlns:a16="http://schemas.microsoft.com/office/drawing/2014/main" id="{AF70C6E0-38D2-45CE-A24B-7085DD9750A9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778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419E5-DC97-43BA-A134-9DFDF82BED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13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1689ADB-7736-46FA-85BA-C64333D7A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Кластеризация растений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92F803-E792-4ABF-B3FA-1216E149B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2309" y="1127740"/>
            <a:ext cx="5135203" cy="502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9">
            <a:extLst>
              <a:ext uri="{FF2B5EF4-FFF2-40B4-BE49-F238E27FC236}">
                <a16:creationId xmlns:a16="http://schemas.microsoft.com/office/drawing/2014/main" id="{BAF9B3D8-407D-4D63-85AE-B69F94232B01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007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Проблемы и их решения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1349406"/>
            <a:ext cx="11339999" cy="4669654"/>
          </a:xfrm>
        </p:spPr>
        <p:txBody>
          <a:bodyPr rtlCol="0"/>
          <a:lstStyle/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Проблема: Выделение классов</a:t>
            </a:r>
          </a:p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Решение: Концептуальные вопросы и подход от противного</a:t>
            </a:r>
            <a:endParaRPr lang="en-US" sz="2400" dirty="0"/>
          </a:p>
          <a:p>
            <a:pPr marL="0" indent="0" algn="just" rtl="0">
              <a:lnSpc>
                <a:spcPct val="100000"/>
              </a:lnSpc>
              <a:buNone/>
            </a:pPr>
            <a:endParaRPr lang="en-US" sz="2400" dirty="0"/>
          </a:p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Проблема: Большая часть информации в текстовой форме</a:t>
            </a:r>
          </a:p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Решение: Использование </a:t>
            </a:r>
            <a:r>
              <a:rPr lang="en-US" sz="2400" dirty="0" err="1"/>
              <a:t>Yargy</a:t>
            </a:r>
            <a:r>
              <a:rPr lang="en-US" sz="2400" dirty="0"/>
              <a:t> </a:t>
            </a:r>
            <a:r>
              <a:rPr lang="ru-RU" sz="2400" dirty="0"/>
              <a:t>парсера, который позволяет выделять информацию из текста с помощью грамматик</a:t>
            </a:r>
          </a:p>
          <a:p>
            <a:pPr marL="0" indent="0" algn="just" rtl="0">
              <a:lnSpc>
                <a:spcPct val="100000"/>
              </a:lnSpc>
              <a:buNone/>
            </a:pPr>
            <a:endParaRPr lang="ru-RU" sz="2400" dirty="0"/>
          </a:p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Проблема: Большинство сайтов имеют структуру из которой очень тяжело добывать данные</a:t>
            </a:r>
          </a:p>
          <a:p>
            <a:pPr marL="0" indent="0" algn="just" rtl="0">
              <a:lnSpc>
                <a:spcPct val="100000"/>
              </a:lnSpc>
              <a:buNone/>
            </a:pPr>
            <a:r>
              <a:rPr lang="ru-RU" sz="2400" dirty="0"/>
              <a:t>Решение: Использование нормальных сайтов</a:t>
            </a:r>
            <a:endParaRPr lang="en-US" sz="2400" dirty="0"/>
          </a:p>
          <a:p>
            <a:pPr marL="0" indent="0" algn="just" rtl="0">
              <a:buNone/>
            </a:pPr>
            <a:endParaRPr lang="ru-RU" sz="24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14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789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Поля зеленого риса" title="Поля зеленого риса">
            <a:extLst>
              <a:ext uri="{FF2B5EF4-FFF2-40B4-BE49-F238E27FC236}">
                <a16:creationId xmlns:a16="http://schemas.microsoft.com/office/drawing/2014/main" id="{6B340BE6-E2A9-41BF-A986-77BC378EE5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bg1">
              <a:lumMod val="95000"/>
            </a:schemeClr>
          </a:solidFill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5719" y="2512961"/>
            <a:ext cx="9560560" cy="1348207"/>
          </a:xfrm>
          <a:noFill/>
        </p:spPr>
        <p:txBody>
          <a:bodyPr rtlCol="0"/>
          <a:lstStyle/>
          <a:p>
            <a:pPr rtl="0"/>
            <a:r>
              <a:rPr lang="ru-RU" sz="9600" i="1" dirty="0">
                <a:solidFill>
                  <a:schemeClr val="bg1"/>
                </a:solidFill>
                <a:latin typeface="Garamond (Заголовки)"/>
              </a:rPr>
              <a:t>Спасибо за внимание!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15</a:t>
            </a:fld>
            <a:endParaRPr lang="ru-RU"/>
          </a:p>
        </p:txBody>
      </p:sp>
      <p:sp>
        <p:nvSpPr>
          <p:cNvPr id="10" name="Заголовок 9" hidden="1">
            <a:extLst>
              <a:ext uri="{FF2B5EF4-FFF2-40B4-BE49-F238E27FC236}">
                <a16:creationId xmlns:a16="http://schemas.microsoft.com/office/drawing/2014/main" id="{52513E4A-F63D-4A30-AB4A-9C3EC116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ru-RU" dirty="0"/>
              <a:t>Крупное изображение</a:t>
            </a:r>
            <a:endParaRPr lang="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9DDB1D2-004F-4BD6-9F5A-76B5CD2B422A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21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Предметная облаять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ru-RU" dirty="0"/>
              <a:t>Информация о растениях: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5"/>
            <a:ext cx="5472000" cy="1954800"/>
          </a:xfrm>
        </p:spPr>
        <p:txBody>
          <a:bodyPr rtlCol="0"/>
          <a:lstStyle/>
          <a:p>
            <a:r>
              <a:rPr lang="ru-RU" sz="2000" dirty="0"/>
              <a:t>Описание</a:t>
            </a:r>
          </a:p>
          <a:p>
            <a:r>
              <a:rPr lang="ru-RU" sz="2000" dirty="0"/>
              <a:t>Уход</a:t>
            </a:r>
            <a:endParaRPr lang="en-US" sz="2000" dirty="0"/>
          </a:p>
          <a:p>
            <a:r>
              <a:rPr lang="ru-RU" sz="2000" dirty="0"/>
              <a:t>Условия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522F113-0C5E-427C-B5DE-83D0098E1EA1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87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50EC09-FF66-49D2-8E44-39E09F142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/>
          <a:lstStyle/>
          <a:p>
            <a:r>
              <a:rPr lang="ru-RU" dirty="0"/>
              <a:t>Основная задача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6075-996F-4B66-BAB2-C6AE386FF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/>
          <a:p>
            <a:r>
              <a:rPr lang="ru-RU" dirty="0"/>
              <a:t>Помощь в уходе за растениями</a:t>
            </a:r>
          </a:p>
          <a:p>
            <a:pPr lvl="1"/>
            <a:r>
              <a:rPr lang="ru-RU" dirty="0"/>
              <a:t>Предоставление информации о подходящих для растения почве, освещении и прочем</a:t>
            </a:r>
          </a:p>
          <a:p>
            <a:pPr lvl="1"/>
            <a:r>
              <a:rPr lang="ru-RU" dirty="0"/>
              <a:t>Определение возможных проблем с растением</a:t>
            </a:r>
          </a:p>
          <a:p>
            <a:pPr lvl="1"/>
            <a:r>
              <a:rPr lang="ru-RU" dirty="0"/>
              <a:t>Помощь при решении проблем</a:t>
            </a:r>
          </a:p>
          <a:p>
            <a:pPr lvl="1"/>
            <a:r>
              <a:rPr lang="ru-RU" dirty="0"/>
              <a:t>Указания по поливу, пересадке и другим процессам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E9BB1-5A38-4988-876D-F7E83B7A56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19B51A1E-902D-48AF-9020-955120F399B6}" type="slidenum">
              <a:rPr lang="ru-RU" noProof="0" smtClean="0"/>
              <a:pPr rtl="0"/>
              <a:t>3</a:t>
            </a:fld>
            <a:endParaRPr lang="ru-RU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C67A15-CA41-4144-AF24-B5AAAE46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CAC5A3-23A7-4636-B1B2-40C20A552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Косвенные задачи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55E7C5-105F-4240-95C6-67D4B2DCB4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/>
              <a:t>Предоставление общей информации о растении</a:t>
            </a:r>
          </a:p>
          <a:p>
            <a:r>
              <a:rPr lang="ru-RU" dirty="0"/>
              <a:t>Поиск растений, подходящих для микроклимата</a:t>
            </a:r>
          </a:p>
          <a:p>
            <a:r>
              <a:rPr lang="ru-RU" dirty="0"/>
              <a:t>Поиск похожих растений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799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Базы знаний – основные источники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60000"/>
          </a:xfrm>
        </p:spPr>
        <p:txBody>
          <a:bodyPr rtlCol="0"/>
          <a:lstStyle/>
          <a:p>
            <a:pPr rtl="0"/>
            <a:r>
              <a:rPr lang="en-US" dirty="0"/>
              <a:t>http://www.worldfloraonline.org/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pPr rtl="0"/>
            <a:r>
              <a:rPr lang="ru-RU" dirty="0"/>
              <a:t>Энциклопедический интернет-проект, целью которого является создание базы таксономических данных обо всех современных растительных таксонах.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BE48BEAB-EFD6-45A6-9D5B-918B80D4C887}"/>
              </a:ext>
            </a:extLst>
          </p:cNvPr>
          <p:cNvSpPr txBox="1">
            <a:spLocks/>
          </p:cNvSpPr>
          <p:nvPr/>
        </p:nvSpPr>
        <p:spPr>
          <a:xfrm>
            <a:off x="6300000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https://www.greeninfo.ru/</a:t>
            </a:r>
            <a:endParaRPr lang="ru-RU" dirty="0"/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97A03227-4725-4DD3-A643-8A7321949EAD}"/>
              </a:ext>
            </a:extLst>
          </p:cNvPr>
          <p:cNvSpPr txBox="1">
            <a:spLocks/>
          </p:cNvSpPr>
          <p:nvPr/>
        </p:nvSpPr>
        <p:spPr>
          <a:xfrm>
            <a:off x="6299887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Информационный портал по садоводству, цветоводству и ландшафтному дизайну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C49074A-CA69-4D7A-A276-F0F5E7C2A1E7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FEF208A8-57AC-4209-8B14-A6A2311024E4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латинице и синонимы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  <p:sp>
        <p:nvSpPr>
          <p:cNvPr id="12" name="Объект 4">
            <a:extLst>
              <a:ext uri="{FF2B5EF4-FFF2-40B4-BE49-F238E27FC236}">
                <a16:creationId xmlns:a16="http://schemas.microsoft.com/office/drawing/2014/main" id="{CDA3E6C7-3875-41FF-A34C-CA8F78A17297}"/>
              </a:ext>
            </a:extLst>
          </p:cNvPr>
          <p:cNvSpPr txBox="1">
            <a:spLocks/>
          </p:cNvSpPr>
          <p:nvPr/>
        </p:nvSpPr>
        <p:spPr>
          <a:xfrm>
            <a:off x="6299999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Название на русском и латинице</a:t>
            </a:r>
          </a:p>
          <a:p>
            <a:pPr lvl="1"/>
            <a:r>
              <a:rPr lang="ru-RU" dirty="0"/>
              <a:t>Классификация</a:t>
            </a:r>
          </a:p>
          <a:p>
            <a:pPr lvl="1"/>
            <a:r>
              <a:rPr lang="ru-RU" dirty="0"/>
              <a:t>Большое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pPr rtl="0"/>
            <a:r>
              <a:rPr lang="ru-RU" dirty="0"/>
              <a:t>Базы знаний – источники, содержащие много информации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72615"/>
            <a:ext cx="5472000" cy="358775"/>
          </a:xfrm>
        </p:spPr>
        <p:txBody>
          <a:bodyPr rtlCol="0"/>
          <a:lstStyle/>
          <a:p>
            <a:pPr rtl="0"/>
            <a:r>
              <a:rPr lang="en-US" dirty="0"/>
              <a:t>https://www.houseplantsexpert.com</a:t>
            </a:r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76614"/>
            <a:ext cx="5472000" cy="1571979"/>
          </a:xfrm>
        </p:spPr>
        <p:txBody>
          <a:bodyPr rtlCol="0"/>
          <a:lstStyle/>
          <a:p>
            <a:pPr marL="0" indent="0">
              <a:buNone/>
            </a:pPr>
            <a:r>
              <a:rPr lang="ru-RU" dirty="0"/>
              <a:t>Язык: английский</a:t>
            </a:r>
          </a:p>
          <a:p>
            <a:r>
              <a:rPr lang="ru-RU" dirty="0"/>
              <a:t>Описание комнатных растений по видам. По каждому виду представлена информация об уходе, размножении, описание и т.д.</a:t>
            </a: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21735A83-EFFE-45C7-A006-54E42A65B5FC}"/>
              </a:ext>
            </a:extLst>
          </p:cNvPr>
          <p:cNvSpPr txBox="1">
            <a:spLocks/>
          </p:cNvSpPr>
          <p:nvPr/>
        </p:nvSpPr>
        <p:spPr>
          <a:xfrm>
            <a:off x="432000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информации</a:t>
            </a:r>
          </a:p>
          <a:p>
            <a:pPr lvl="1"/>
            <a:r>
              <a:rPr lang="ru-RU" dirty="0"/>
              <a:t>Большое количество информации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6299999" y="2372615"/>
            <a:ext cx="5472000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029B2D"/>
              </a:buClr>
              <a:buNone/>
              <a:defRPr/>
            </a:pPr>
            <a:r>
              <a:rPr lang="en-US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https://floralife.com.ua/</a:t>
            </a:r>
            <a:endParaRPr lang="ru-RU" dirty="0"/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6299886" y="2876615"/>
            <a:ext cx="5472113" cy="15719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Язык: русский</a:t>
            </a:r>
          </a:p>
          <a:p>
            <a:r>
              <a:rPr lang="ru-RU" dirty="0"/>
              <a:t>Интернет магазин, имеющий справочник растений</a:t>
            </a:r>
          </a:p>
          <a:p>
            <a:endParaRPr lang="ru-RU" dirty="0"/>
          </a:p>
          <a:p>
            <a:pPr lvl="1"/>
            <a:endParaRPr lang="ru-RU" dirty="0"/>
          </a:p>
        </p:txBody>
      </p:sp>
      <p:sp>
        <p:nvSpPr>
          <p:cNvPr id="23" name="Объект 4">
            <a:extLst>
              <a:ext uri="{FF2B5EF4-FFF2-40B4-BE49-F238E27FC236}">
                <a16:creationId xmlns:a16="http://schemas.microsoft.com/office/drawing/2014/main" id="{FBBEC69E-7723-4F15-A801-DD06F492B725}"/>
              </a:ext>
            </a:extLst>
          </p:cNvPr>
          <p:cNvSpPr txBox="1">
            <a:spLocks/>
          </p:cNvSpPr>
          <p:nvPr/>
        </p:nvSpPr>
        <p:spPr>
          <a:xfrm>
            <a:off x="6299998" y="4448593"/>
            <a:ext cx="5472000" cy="15719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dirty="0"/>
              <a:t>Хорошо структурированная информация о потребностях</a:t>
            </a:r>
          </a:p>
          <a:p>
            <a:pPr lvl="1"/>
            <a:r>
              <a:rPr lang="ru-RU" dirty="0"/>
              <a:t>Информация об уходе (полив, удобрение и прочее)</a:t>
            </a:r>
          </a:p>
          <a:p>
            <a:pPr lvl="1"/>
            <a:r>
              <a:rPr lang="ru-RU" dirty="0"/>
              <a:t>Малое количество растений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28608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Потенциальные пользователи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999" y="2876615"/>
            <a:ext cx="11339999" cy="1954800"/>
          </a:xfrm>
        </p:spPr>
        <p:txBody>
          <a:bodyPr rtlCol="0"/>
          <a:lstStyle/>
          <a:p>
            <a:pPr marL="0" indent="0" algn="just" rtl="0">
              <a:buNone/>
            </a:pPr>
            <a:r>
              <a:rPr lang="ru-RU" sz="2400" dirty="0"/>
              <a:t>Люди которые не знают как ухаживать за цветами. Так же люди что интересуются флорой мира и хотят узнать о ней больше. Люди имеющие такие хобби как: выращивание комнатных растений, садоводство, ландшафтный дизайн, выращивание овощей и фруктов.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849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Разрешение на использование материалов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834" y="1287123"/>
            <a:ext cx="5472000" cy="358775"/>
          </a:xfrm>
        </p:spPr>
        <p:txBody>
          <a:bodyPr rtlCol="0"/>
          <a:lstStyle/>
          <a:p>
            <a:r>
              <a:rPr lang="ru-RU" dirty="0">
                <a:solidFill>
                  <a:prstClr val="black">
                    <a:lumMod val="75000"/>
                    <a:lumOff val="25000"/>
                  </a:prstClr>
                </a:solidFill>
              </a:rPr>
              <a:t>Можно: 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4">
            <a:extLst>
              <a:ext uri="{FF2B5EF4-FFF2-40B4-BE49-F238E27FC236}">
                <a16:creationId xmlns:a16="http://schemas.microsoft.com/office/drawing/2014/main" id="{6AC64579-595F-4517-A410-A0FAAB8A3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258" y="1651902"/>
            <a:ext cx="5472000" cy="672831"/>
          </a:xfrm>
        </p:spPr>
        <p:txBody>
          <a:bodyPr rtlCol="0"/>
          <a:lstStyle/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3"/>
              </a:rPr>
              <a:t>http://www.worldfloraonline.org/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  <a:p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2. 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  <a:hlinkClick r:id="rId4"/>
              </a:rPr>
              <a:t>http://www.plantopedia.ru/</a:t>
            </a:r>
            <a:r>
              <a:rPr lang="ru-RU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</a:p>
        </p:txBody>
      </p:sp>
      <p:sp>
        <p:nvSpPr>
          <p:cNvPr id="21" name="Текст 5">
            <a:extLst>
              <a:ext uri="{FF2B5EF4-FFF2-40B4-BE49-F238E27FC236}">
                <a16:creationId xmlns:a16="http://schemas.microsoft.com/office/drawing/2014/main" id="{3478ED8F-BAFA-4DEB-BA65-F133097CB73F}"/>
              </a:ext>
            </a:extLst>
          </p:cNvPr>
          <p:cNvSpPr txBox="1">
            <a:spLocks/>
          </p:cNvSpPr>
          <p:nvPr/>
        </p:nvSpPr>
        <p:spPr>
          <a:xfrm>
            <a:off x="528946" y="2544289"/>
            <a:ext cx="8762538" cy="3587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029B2D"/>
              </a:buClr>
              <a:buNone/>
              <a:defRPr/>
            </a:pPr>
            <a:r>
              <a:rPr lang="ru-RU" sz="24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Нельзя (без письменного разрешения владельца):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B7EF0D55-411D-4419-A21A-071BC7D59A3A}"/>
              </a:ext>
            </a:extLst>
          </p:cNvPr>
          <p:cNvSpPr txBox="1">
            <a:spLocks/>
          </p:cNvSpPr>
          <p:nvPr/>
        </p:nvSpPr>
        <p:spPr>
          <a:xfrm>
            <a:off x="516834" y="2955811"/>
            <a:ext cx="9374418" cy="140112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5"/>
              </a:rPr>
              <a:t>https://www.houseplantsexpert.com/a-z-list-of-house-plants.html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6"/>
              </a:rPr>
              <a:t>https://www.guide-to-houseplants.com/house-plants-encyclopedia-a-z.html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7"/>
              </a:rPr>
              <a:t>https://www.greeninfo.ru/alphabet.html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8"/>
              </a:rPr>
              <a:t>https://www.bhg.com/gardening/plant-dictionary/</a:t>
            </a:r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  <a:p>
            <a:endParaRPr lang="ru-RU" sz="1600" dirty="0"/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1AB8312F-8299-43D2-8954-36CE7F3DB1D8}"/>
              </a:ext>
            </a:extLst>
          </p:cNvPr>
          <p:cNvSpPr txBox="1">
            <a:spLocks/>
          </p:cNvSpPr>
          <p:nvPr/>
        </p:nvSpPr>
        <p:spPr>
          <a:xfrm>
            <a:off x="516834" y="4409682"/>
            <a:ext cx="5472000" cy="3587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sz="2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Не указано:</a:t>
            </a:r>
          </a:p>
          <a:p>
            <a:endParaRPr lang="ru-RU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Объект 4">
            <a:extLst>
              <a:ext uri="{FF2B5EF4-FFF2-40B4-BE49-F238E27FC236}">
                <a16:creationId xmlns:a16="http://schemas.microsoft.com/office/drawing/2014/main" id="{6E1321C0-B859-4609-BC31-E8E0893A227D}"/>
              </a:ext>
            </a:extLst>
          </p:cNvPr>
          <p:cNvSpPr txBox="1">
            <a:spLocks/>
          </p:cNvSpPr>
          <p:nvPr/>
        </p:nvSpPr>
        <p:spPr>
          <a:xfrm>
            <a:off x="528946" y="4763086"/>
            <a:ext cx="5472000" cy="19397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600" dirty="0"/>
              <a:t>1. </a:t>
            </a:r>
            <a:r>
              <a:rPr lang="ru-RU" sz="1600" dirty="0">
                <a:hlinkClick r:id="rId9"/>
              </a:rPr>
              <a:t>https://plants.newgarden.com/12190005</a:t>
            </a:r>
            <a:r>
              <a:rPr lang="ru-RU" sz="1600" dirty="0"/>
              <a:t> </a:t>
            </a:r>
          </a:p>
          <a:p>
            <a:r>
              <a:rPr lang="ru-RU" sz="1600" dirty="0"/>
              <a:t>2. </a:t>
            </a:r>
            <a:r>
              <a:rPr lang="ru-RU" sz="1600" dirty="0">
                <a:hlinkClick r:id="rId10"/>
              </a:rPr>
              <a:t>http://florapedia.ru/sorts/</a:t>
            </a:r>
            <a:r>
              <a:rPr lang="ru-RU" sz="1600" dirty="0"/>
              <a:t> </a:t>
            </a:r>
          </a:p>
          <a:p>
            <a:r>
              <a:rPr lang="ru-RU" sz="1600" dirty="0"/>
              <a:t>3. </a:t>
            </a:r>
            <a:r>
              <a:rPr lang="ru-RU" sz="1600" dirty="0">
                <a:hlinkClick r:id="rId11"/>
              </a:rPr>
              <a:t>https://floralife.com.ua/encyclopedia-of-plants/</a:t>
            </a:r>
            <a:r>
              <a:rPr lang="ru-RU" sz="1600" dirty="0"/>
              <a:t> </a:t>
            </a:r>
          </a:p>
          <a:p>
            <a:r>
              <a:rPr lang="ru-RU" sz="1600" dirty="0"/>
              <a:t>4. </a:t>
            </a:r>
            <a:r>
              <a:rPr lang="ru-RU" sz="1600" dirty="0">
                <a:hlinkClick r:id="rId12"/>
              </a:rPr>
              <a:t>https://zakupator.com/</a:t>
            </a:r>
            <a:r>
              <a:rPr lang="ru-RU" sz="1600" dirty="0"/>
              <a:t> </a:t>
            </a:r>
          </a:p>
          <a:p>
            <a:r>
              <a:rPr lang="ru-RU" sz="1600" dirty="0"/>
              <a:t>5. </a:t>
            </a:r>
            <a:r>
              <a:rPr lang="ru-RU" sz="1600" dirty="0">
                <a:hlinkClick r:id="rId13"/>
              </a:rPr>
              <a:t>https://iplants.ru/encikl.php</a:t>
            </a:r>
            <a:r>
              <a:rPr lang="ru-RU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2921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Концептуальные вопросы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99867"/>
            <a:ext cx="11339999" cy="1954800"/>
          </a:xfrm>
        </p:spPr>
        <p:txBody>
          <a:bodyPr rtlCol="0"/>
          <a:lstStyle/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с определенной высотой.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ru-RU" sz="2400" dirty="0"/>
              <a:t>Найти растения высотой в заданном диапазоне.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растения которые могут расти в указанном интервале температур.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максимальную и минимальную нормальную температуру среди всех  растений, цветущих летом.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температурные диапазоны для растений, которые цветут в то же время года, что и заданное.</a:t>
            </a:r>
          </a:p>
          <a:p>
            <a:pPr marL="457200" indent="-457200" algn="just" rtl="0">
              <a:buFont typeface="+mj-lt"/>
              <a:buAutoNum type="arabicPeriod"/>
            </a:pPr>
            <a:r>
              <a:rPr lang="ru-RU" sz="2400" dirty="0"/>
              <a:t>Найти названия растений и цвет их цветков для растений растущих при определенной температуре и имеющих определенный размер </a:t>
            </a:r>
          </a:p>
          <a:p>
            <a:pPr marL="457200" indent="-457200" algn="just" rtl="0">
              <a:buFont typeface="+mj-lt"/>
              <a:buAutoNum type="arabicPeriod"/>
            </a:pPr>
            <a:endParaRPr lang="ru-RU" sz="24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86F5A0D-41CC-4A39-9FF6-807C45A86C7B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7583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394678"/>
            <a:ext cx="11255165" cy="695740"/>
          </a:xfrm>
        </p:spPr>
        <p:txBody>
          <a:bodyPr rtlCol="0"/>
          <a:lstStyle/>
          <a:p>
            <a:r>
              <a:rPr lang="ru-RU" dirty="0"/>
              <a:t>Визуализация онтологии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9</a:t>
            </a:fld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1357C34-D901-45CD-8D93-48A9BAD907BF}"/>
              </a:ext>
            </a:extLst>
          </p:cNvPr>
          <p:cNvSpPr/>
          <p:nvPr/>
        </p:nvSpPr>
        <p:spPr>
          <a:xfrm>
            <a:off x="4896465" y="6216957"/>
            <a:ext cx="2251587" cy="575392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FE47BD-738F-4033-8078-92D962B74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507" y="1218986"/>
            <a:ext cx="5683817" cy="486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62114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69_TF78453729" id="{325D1525-F997-4C6E-A92A-9CC7E08E764B}" vid="{5B30B6F4-5FB2-4158-B863-7D88C0C778D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80B3CF-F6F2-43A9-914C-8E073F3C82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58AE14-BE87-4F2F-9922-71301CC2207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fb0879af-3eba-417a-a55a-ffe6dcd6ca77"/>
    <ds:schemaRef ds:uri="6dc4bcd6-49db-4c07-9060-8acfc67cef9f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5735FB8-6771-4363-8DC9-1A1EC5A235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(гармоничное оформление)</Template>
  <TotalTime>641</TotalTime>
  <Words>657</Words>
  <Application>Microsoft Office PowerPoint</Application>
  <PresentationFormat>Widescreen</PresentationFormat>
  <Paragraphs>119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Corbel</vt:lpstr>
      <vt:lpstr>Garamond</vt:lpstr>
      <vt:lpstr>Garamond (Заголовки)</vt:lpstr>
      <vt:lpstr>Times New Roman</vt:lpstr>
      <vt:lpstr>Тема Office</vt:lpstr>
      <vt:lpstr>Помощник в уходе за растениями</vt:lpstr>
      <vt:lpstr>Предметная облаять</vt:lpstr>
      <vt:lpstr>Задачи</vt:lpstr>
      <vt:lpstr>Базы знаний – основные источники информации</vt:lpstr>
      <vt:lpstr>Базы знаний – источники, содержащие много информации</vt:lpstr>
      <vt:lpstr>Потенциальные пользователи</vt:lpstr>
      <vt:lpstr>Разрешение на использование материалов</vt:lpstr>
      <vt:lpstr>Концептуальные вопросы</vt:lpstr>
      <vt:lpstr>Визуализация онтологии</vt:lpstr>
      <vt:lpstr>Базы знаний</vt:lpstr>
      <vt:lpstr>Получение данных из текста</vt:lpstr>
      <vt:lpstr>Пример SPARQL запроса</vt:lpstr>
      <vt:lpstr>Кластеризация растений</vt:lpstr>
      <vt:lpstr>Проблемы и их решения</vt:lpstr>
      <vt:lpstr>Крупное изображение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Помощник в уходе за растениями</dc:title>
  <dc:creator>Анна Шиян</dc:creator>
  <cp:lastModifiedBy>Юрий Мансуров</cp:lastModifiedBy>
  <cp:revision>64</cp:revision>
  <dcterms:created xsi:type="dcterms:W3CDTF">2022-02-07T16:39:50Z</dcterms:created>
  <dcterms:modified xsi:type="dcterms:W3CDTF">2022-03-21T11:22:22Z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